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8ABF94E-4AE7-4935-8F81-9C20229D8C84}">
  <a:tblStyle styleId="{A8ABF94E-4AE7-4935-8F81-9C20229D8C84}"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0819415d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0819415d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90819415d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90819415d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90819415d2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90819415d2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90819415d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90819415d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90819415d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90819415d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90819415d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90819415d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90819415d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90819415d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90819415d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90819415d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91319899a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91319899a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1319899a4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91319899a4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90819415d2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90819415d2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90819415d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90819415d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90819415d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90819415d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90819415d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90819415d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9.jpg"/><Relationship Id="rId5"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Electric</a:t>
            </a:r>
            <a:endParaRPr/>
          </a:p>
          <a:p>
            <a:pPr indent="0" lvl="0" marL="0" rtl="0" algn="l">
              <a:spcBef>
                <a:spcPts val="0"/>
              </a:spcBef>
              <a:spcAft>
                <a:spcPts val="0"/>
              </a:spcAft>
              <a:buNone/>
            </a:pPr>
            <a:r>
              <a:rPr lang="en-GB"/>
              <a:t>Skateboard</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(SUMMER CHALLENGE)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6"/>
          <p:cNvSpPr txBox="1"/>
          <p:nvPr>
            <p:ph type="title"/>
          </p:nvPr>
        </p:nvSpPr>
        <p:spPr>
          <a:xfrm>
            <a:off x="1158150" y="8312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t>Battery</a:t>
            </a:r>
            <a:endParaRPr sz="1800" u="sng"/>
          </a:p>
        </p:txBody>
      </p:sp>
      <p:graphicFrame>
        <p:nvGraphicFramePr>
          <p:cNvPr id="305" name="Google Shape;305;p26"/>
          <p:cNvGraphicFramePr/>
          <p:nvPr/>
        </p:nvGraphicFramePr>
        <p:xfrm>
          <a:off x="3404650" y="3720675"/>
          <a:ext cx="3000000" cy="3000000"/>
        </p:xfrm>
        <a:graphic>
          <a:graphicData uri="http://schemas.openxmlformats.org/drawingml/2006/table">
            <a:tbl>
              <a:tblPr>
                <a:noFill/>
                <a:tableStyleId>{A8ABF94E-4AE7-4935-8F81-9C20229D8C84}</a:tableStyleId>
              </a:tblPr>
              <a:tblGrid>
                <a:gridCol w="1523100"/>
                <a:gridCol w="1327850"/>
              </a:tblGrid>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Battery-type</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Lithium-ion</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Voltage</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12V</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Weight</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649g</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Capacity</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10 Ah</a:t>
                      </a:r>
                      <a:endParaRPr sz="12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06" name="Google Shape;306;p26"/>
          <p:cNvSpPr txBox="1"/>
          <p:nvPr/>
        </p:nvSpPr>
        <p:spPr>
          <a:xfrm>
            <a:off x="1650225" y="574575"/>
            <a:ext cx="7383000" cy="314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1.  Battery</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Batteries operate by converting chemical energy into electrical energy through electrochemical discharge reactions. Batteries are composed of one or more cells, each containing a positive electrode, negative electrode, separator, and electrolyte. Cells can be divided into two major classes: primary and secondary.</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TYPES OF BATTERY</a:t>
            </a:r>
            <a:endParaRPr sz="1200">
              <a:solidFill>
                <a:srgbClr val="FFFFFF"/>
              </a:solidFill>
              <a:latin typeface="Montserrat"/>
              <a:ea typeface="Montserrat"/>
              <a:cs typeface="Montserrat"/>
              <a:sym typeface="Montserrat"/>
            </a:endParaRPr>
          </a:p>
          <a:p>
            <a:pPr indent="-304800" lvl="0" marL="457200" rtl="0" algn="l">
              <a:lnSpc>
                <a:spcPct val="115000"/>
              </a:lnSpc>
              <a:spcBef>
                <a:spcPts val="0"/>
              </a:spcBef>
              <a:spcAft>
                <a:spcPts val="0"/>
              </a:spcAft>
              <a:buClr>
                <a:srgbClr val="FFFFFF"/>
              </a:buClr>
              <a:buSzPts val="1200"/>
              <a:buFont typeface="Montserrat"/>
              <a:buChar char="●"/>
            </a:pPr>
            <a:r>
              <a:rPr lang="en-GB" sz="1200">
                <a:solidFill>
                  <a:srgbClr val="FFFFFF"/>
                </a:solidFill>
                <a:latin typeface="Montserrat"/>
                <a:ea typeface="Montserrat"/>
                <a:cs typeface="Montserrat"/>
                <a:sym typeface="Montserrat"/>
              </a:rPr>
              <a:t>Primary cells are not rechargeable and must be replaced once the reactants are depleted. Examples of primary cells include carbon-zinc (Leclanche or dry cell), alkaline-manganese, mercury zinc, silver-zinc, and lithium cells </a:t>
            </a:r>
            <a:endParaRPr sz="1200">
              <a:solidFill>
                <a:srgbClr val="FFFFFF"/>
              </a:solidFill>
              <a:latin typeface="Montserrat"/>
              <a:ea typeface="Montserrat"/>
              <a:cs typeface="Montserrat"/>
              <a:sym typeface="Montserrat"/>
            </a:endParaRPr>
          </a:p>
          <a:p>
            <a:pPr indent="-304800" lvl="0" marL="457200" rtl="0" algn="l">
              <a:lnSpc>
                <a:spcPct val="115000"/>
              </a:lnSpc>
              <a:spcBef>
                <a:spcPts val="0"/>
              </a:spcBef>
              <a:spcAft>
                <a:spcPts val="0"/>
              </a:spcAft>
              <a:buClr>
                <a:srgbClr val="FFFFFF"/>
              </a:buClr>
              <a:buSzPts val="1200"/>
              <a:buFont typeface="Montserrat"/>
              <a:buChar char="●"/>
            </a:pPr>
            <a:r>
              <a:rPr lang="en-GB" sz="1200">
                <a:solidFill>
                  <a:srgbClr val="FFFFFF"/>
                </a:solidFill>
                <a:latin typeface="Montserrat"/>
                <a:ea typeface="Montserrat"/>
                <a:cs typeface="Montserrat"/>
                <a:sym typeface="Montserrat"/>
              </a:rPr>
              <a:t>Secondary cells are rechargeable and require a DC charging source to restore reactants to their fully charged state. Examples of secondary cells include lead-lead dioxide,nickel-cadmium, nickel-iron, nickel-hydrogen, nickel metal hydride, silver-zinc, silver-cadmium, and lithium-ion.</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          We chose two 12V 10Ah Lithium ion batteries.</a:t>
            </a:r>
            <a:endParaRPr sz="12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          </a:t>
            </a:r>
            <a:r>
              <a:rPr lang="en-GB" sz="1200">
                <a:solidFill>
                  <a:srgbClr val="FFFFFF"/>
                </a:solidFill>
                <a:latin typeface="Montserrat"/>
                <a:ea typeface="Montserrat"/>
                <a:cs typeface="Montserrat"/>
                <a:sym typeface="Montserrat"/>
              </a:rPr>
              <a:t>Specifications  </a:t>
            </a:r>
            <a:endParaRPr sz="1200">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7"/>
          <p:cNvSpPr txBox="1"/>
          <p:nvPr/>
        </p:nvSpPr>
        <p:spPr>
          <a:xfrm>
            <a:off x="1221550" y="332200"/>
            <a:ext cx="72225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Motor</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Two types of motors are in use widely for electrical drive.They are Hub motors and Belt motors. We will be using Belt motors because they provide better acceleration, are affordable and provide longer operational lifetime.</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From the table below one can easily see that both motors are good enough and it is just a trade off for our requirements.</a:t>
            </a:r>
            <a:endParaRPr>
              <a:solidFill>
                <a:srgbClr val="FFFFFF"/>
              </a:solidFill>
              <a:latin typeface="Montserrat"/>
              <a:ea typeface="Montserrat"/>
              <a:cs typeface="Montserrat"/>
              <a:sym typeface="Montserrat"/>
            </a:endParaRPr>
          </a:p>
        </p:txBody>
      </p:sp>
      <p:graphicFrame>
        <p:nvGraphicFramePr>
          <p:cNvPr id="312" name="Google Shape;312;p27"/>
          <p:cNvGraphicFramePr/>
          <p:nvPr/>
        </p:nvGraphicFramePr>
        <p:xfrm>
          <a:off x="1280475" y="2930125"/>
          <a:ext cx="3000000" cy="3000000"/>
        </p:xfrm>
        <a:graphic>
          <a:graphicData uri="http://schemas.openxmlformats.org/drawingml/2006/table">
            <a:tbl>
              <a:tblPr>
                <a:noFill/>
                <a:tableStyleId>{A8ABF94E-4AE7-4935-8F81-9C20229D8C84}</a:tableStyleId>
              </a:tblPr>
              <a:tblGrid>
                <a:gridCol w="2575325"/>
                <a:gridCol w="2575325"/>
              </a:tblGrid>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Speed</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2750 RPM</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Power Output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250W</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No-load current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0.7-1.4A</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current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14A</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Weight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1.9kg</a:t>
                      </a:r>
                      <a:endParaRPr>
                        <a:solidFill>
                          <a:srgbClr val="FFFFFF"/>
                        </a:solidFill>
                        <a:latin typeface="Montserrat"/>
                        <a:ea typeface="Montserrat"/>
                        <a:cs typeface="Montserrat"/>
                        <a:sym typeface="Montserrat"/>
                      </a:endParaRPr>
                    </a:p>
                  </a:txBody>
                  <a:tcPr marT="63500" marB="63500" marR="63500" marL="63500"/>
                </a:tc>
              </a:tr>
            </a:tbl>
          </a:graphicData>
        </a:graphic>
      </p:graphicFrame>
      <p:sp>
        <p:nvSpPr>
          <p:cNvPr id="313" name="Google Shape;313;p27"/>
          <p:cNvSpPr txBox="1"/>
          <p:nvPr/>
        </p:nvSpPr>
        <p:spPr>
          <a:xfrm>
            <a:off x="1221550" y="1932400"/>
            <a:ext cx="6287700" cy="1399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We chose a 2750 RPM 24V 250 W motor for the product.</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Specifications</a:t>
            </a:r>
            <a:endParaRPr>
              <a:solidFill>
                <a:srgbClr val="FFFFFF"/>
              </a:solidFill>
              <a:latin typeface="Montserrat"/>
              <a:ea typeface="Montserrat"/>
              <a:cs typeface="Montserrat"/>
              <a:sym typeface="Montserrat"/>
            </a:endParaRPr>
          </a:p>
        </p:txBody>
      </p:sp>
      <p:pic>
        <p:nvPicPr>
          <p:cNvPr id="314" name="Google Shape;314;p27"/>
          <p:cNvPicPr preferRelativeResize="0"/>
          <p:nvPr/>
        </p:nvPicPr>
        <p:blipFill>
          <a:blip r:embed="rId3">
            <a:alphaModFix/>
          </a:blip>
          <a:stretch>
            <a:fillRect/>
          </a:stretch>
        </p:blipFill>
        <p:spPr>
          <a:xfrm>
            <a:off x="6750854" y="2930125"/>
            <a:ext cx="2286000" cy="1285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28"/>
          <p:cNvPicPr preferRelativeResize="0"/>
          <p:nvPr/>
        </p:nvPicPr>
        <p:blipFill>
          <a:blip r:embed="rId3">
            <a:alphaModFix/>
          </a:blip>
          <a:stretch>
            <a:fillRect/>
          </a:stretch>
        </p:blipFill>
        <p:spPr>
          <a:xfrm>
            <a:off x="1202275" y="396475"/>
            <a:ext cx="3645450" cy="2079423"/>
          </a:xfrm>
          <a:prstGeom prst="rect">
            <a:avLst/>
          </a:prstGeom>
          <a:noFill/>
          <a:ln>
            <a:noFill/>
          </a:ln>
        </p:spPr>
      </p:pic>
      <p:pic>
        <p:nvPicPr>
          <p:cNvPr id="320" name="Google Shape;320;p28"/>
          <p:cNvPicPr preferRelativeResize="0"/>
          <p:nvPr/>
        </p:nvPicPr>
        <p:blipFill>
          <a:blip r:embed="rId4">
            <a:alphaModFix/>
          </a:blip>
          <a:stretch>
            <a:fillRect/>
          </a:stretch>
        </p:blipFill>
        <p:spPr>
          <a:xfrm>
            <a:off x="4847725" y="2475899"/>
            <a:ext cx="3488975" cy="2318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graphicFrame>
        <p:nvGraphicFramePr>
          <p:cNvPr id="325" name="Google Shape;325;p29"/>
          <p:cNvGraphicFramePr/>
          <p:nvPr/>
        </p:nvGraphicFramePr>
        <p:xfrm>
          <a:off x="1254275" y="1768200"/>
          <a:ext cx="3000000" cy="3000000"/>
        </p:xfrm>
        <a:graphic>
          <a:graphicData uri="http://schemas.openxmlformats.org/drawingml/2006/table">
            <a:tbl>
              <a:tblPr>
                <a:noFill/>
                <a:tableStyleId>{A8ABF94E-4AE7-4935-8F81-9C20229D8C84}</a:tableStyleId>
              </a:tblPr>
              <a:tblGrid>
                <a:gridCol w="2110525"/>
                <a:gridCol w="1700050"/>
              </a:tblGrid>
              <a:tr h="36032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Voltage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24V DC</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Under pressure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20V±1</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Current Limit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 21A ±1</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Level Brake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High/Low</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Turn Voltage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1.1 - 4.3 V</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Phase angle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60 /120</a:t>
                      </a:r>
                      <a:endParaRPr>
                        <a:solidFill>
                          <a:srgbClr val="FFFFFF"/>
                        </a:solidFill>
                        <a:latin typeface="Montserrat"/>
                        <a:ea typeface="Montserrat"/>
                        <a:cs typeface="Montserrat"/>
                        <a:sym typeface="Montserrat"/>
                      </a:endParaRPr>
                    </a:p>
                  </a:txBody>
                  <a:tcPr marT="63500" marB="63500" marR="63500" marL="63500"/>
                </a:tc>
              </a:tr>
              <a:tr h="23632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Power </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250W</a:t>
                      </a:r>
                      <a:endParaRPr>
                        <a:solidFill>
                          <a:srgbClr val="FFFFFF"/>
                        </a:solidFill>
                        <a:latin typeface="Montserrat"/>
                        <a:ea typeface="Montserrat"/>
                        <a:cs typeface="Montserrat"/>
                        <a:sym typeface="Montserrat"/>
                      </a:endParaRPr>
                    </a:p>
                  </a:txBody>
                  <a:tcPr marT="63500" marB="63500" marR="63500" marL="63500"/>
                </a:tc>
              </a:tr>
            </a:tbl>
          </a:graphicData>
        </a:graphic>
      </p:graphicFrame>
      <p:sp>
        <p:nvSpPr>
          <p:cNvPr id="326" name="Google Shape;326;p29"/>
          <p:cNvSpPr txBox="1"/>
          <p:nvPr/>
        </p:nvSpPr>
        <p:spPr>
          <a:xfrm>
            <a:off x="1151300" y="760800"/>
            <a:ext cx="7113900" cy="100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 Motor Controller</a:t>
            </a:r>
            <a:endParaRPr b="1"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 </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A DC motor controller is any device that can manipulate the position, speed, or torque of a DC-powered motor.</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0"/>
          <p:cNvSpPr txBox="1"/>
          <p:nvPr/>
        </p:nvSpPr>
        <p:spPr>
          <a:xfrm>
            <a:off x="1296575" y="589350"/>
            <a:ext cx="7425900" cy="410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The benefits of using a controller.</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Electrical protection of the motor and subsequently the mechanics.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Maintains constant speed, even when loads are changing.</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Dynamic response to changing system demands, even in a braking condition with 4 quadrant drive.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Monitoring to evaluate machine performance / diagnostics.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Energy saving.</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Accurate speed control.</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We are using a 24V250W Motor Controller incorporated under Voltage protection 20 Volts. Current limiting feature prevents controller and motor damage due to over-current conditions.</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graphicFrame>
        <p:nvGraphicFramePr>
          <p:cNvPr id="336" name="Google Shape;336;p31"/>
          <p:cNvGraphicFramePr/>
          <p:nvPr/>
        </p:nvGraphicFramePr>
        <p:xfrm>
          <a:off x="1526375" y="1695450"/>
          <a:ext cx="3000000" cy="3000000"/>
        </p:xfrm>
        <a:graphic>
          <a:graphicData uri="http://schemas.openxmlformats.org/drawingml/2006/table">
            <a:tbl>
              <a:tblPr>
                <a:noFill/>
                <a:tableStyleId>{A8ABF94E-4AE7-4935-8F81-9C20229D8C84}</a:tableStyleId>
              </a:tblPr>
              <a:tblGrid>
                <a:gridCol w="876300"/>
                <a:gridCol w="1104900"/>
              </a:tblGrid>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Width</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10 inch</a:t>
                      </a:r>
                      <a:endParaRPr sz="15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Height</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40 inch</a:t>
                      </a:r>
                      <a:endParaRPr sz="15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Body</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Wood</a:t>
                      </a:r>
                      <a:endParaRPr sz="15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37" name="Google Shape;337;p31"/>
          <p:cNvSpPr txBox="1"/>
          <p:nvPr/>
        </p:nvSpPr>
        <p:spPr>
          <a:xfrm>
            <a:off x="1429975" y="1007450"/>
            <a:ext cx="71532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Skate Board</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We are going to use a standard skateboard for adults.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Specifications</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Handle</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Brakes</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Throttle controller</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u="sng">
              <a:solidFill>
                <a:srgbClr val="FFFFFF"/>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2"/>
          <p:cNvSpPr txBox="1"/>
          <p:nvPr/>
        </p:nvSpPr>
        <p:spPr>
          <a:xfrm>
            <a:off x="1125691" y="384295"/>
            <a:ext cx="3386100" cy="6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u="sng">
                <a:solidFill>
                  <a:srgbClr val="FFFFFF"/>
                </a:solidFill>
                <a:latin typeface="Montserrat"/>
                <a:ea typeface="Montserrat"/>
                <a:cs typeface="Montserrat"/>
                <a:sym typeface="Montserrat"/>
              </a:rPr>
              <a:t>Block Diagram</a:t>
            </a:r>
            <a:endParaRPr sz="1800" u="sng">
              <a:solidFill>
                <a:srgbClr val="FFFFFF"/>
              </a:solidFill>
              <a:latin typeface="Montserrat"/>
              <a:ea typeface="Montserrat"/>
              <a:cs typeface="Montserrat"/>
              <a:sym typeface="Montserrat"/>
            </a:endParaRPr>
          </a:p>
        </p:txBody>
      </p:sp>
      <p:sp>
        <p:nvSpPr>
          <p:cNvPr id="343" name="Google Shape;343;p32"/>
          <p:cNvSpPr/>
          <p:nvPr/>
        </p:nvSpPr>
        <p:spPr>
          <a:xfrm>
            <a:off x="1267519" y="3021245"/>
            <a:ext cx="1172100" cy="605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txBox="1"/>
          <p:nvPr/>
        </p:nvSpPr>
        <p:spPr>
          <a:xfrm>
            <a:off x="1267519" y="3021245"/>
            <a:ext cx="11721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CHARGING UNIT</a:t>
            </a:r>
            <a:endParaRPr/>
          </a:p>
        </p:txBody>
      </p:sp>
      <p:cxnSp>
        <p:nvCxnSpPr>
          <p:cNvPr id="345" name="Google Shape;345;p32"/>
          <p:cNvCxnSpPr/>
          <p:nvPr/>
        </p:nvCxnSpPr>
        <p:spPr>
          <a:xfrm>
            <a:off x="1853569" y="3626645"/>
            <a:ext cx="0" cy="734100"/>
          </a:xfrm>
          <a:prstGeom prst="straightConnector1">
            <a:avLst/>
          </a:prstGeom>
          <a:noFill/>
          <a:ln cap="flat" cmpd="sng" w="9525">
            <a:solidFill>
              <a:srgbClr val="FFFFFF"/>
            </a:solidFill>
            <a:prstDash val="solid"/>
            <a:round/>
            <a:headEnd len="med" w="med" type="none"/>
            <a:tailEnd len="med" w="med" type="none"/>
          </a:ln>
        </p:spPr>
      </p:cxnSp>
      <p:cxnSp>
        <p:nvCxnSpPr>
          <p:cNvPr id="346" name="Google Shape;346;p32"/>
          <p:cNvCxnSpPr/>
          <p:nvPr/>
        </p:nvCxnSpPr>
        <p:spPr>
          <a:xfrm flipH="1" rot="10800000">
            <a:off x="1853569" y="4360745"/>
            <a:ext cx="1300800" cy="12900"/>
          </a:xfrm>
          <a:prstGeom prst="straightConnector1">
            <a:avLst/>
          </a:prstGeom>
          <a:noFill/>
          <a:ln cap="flat" cmpd="sng" w="9525">
            <a:solidFill>
              <a:srgbClr val="FFFFFF"/>
            </a:solidFill>
            <a:prstDash val="solid"/>
            <a:round/>
            <a:headEnd len="med" w="med" type="none"/>
            <a:tailEnd len="med" w="med" type="triangle"/>
          </a:ln>
        </p:spPr>
      </p:cxnSp>
      <p:sp>
        <p:nvSpPr>
          <p:cNvPr id="347" name="Google Shape;347;p32"/>
          <p:cNvSpPr/>
          <p:nvPr/>
        </p:nvSpPr>
        <p:spPr>
          <a:xfrm>
            <a:off x="3154319" y="4174020"/>
            <a:ext cx="1751400" cy="386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txBox="1"/>
          <p:nvPr/>
        </p:nvSpPr>
        <p:spPr>
          <a:xfrm>
            <a:off x="3502019" y="4174020"/>
            <a:ext cx="1056000" cy="2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BATTERY</a:t>
            </a:r>
            <a:endParaRPr/>
          </a:p>
        </p:txBody>
      </p:sp>
      <p:sp>
        <p:nvSpPr>
          <p:cNvPr id="349" name="Google Shape;349;p32"/>
          <p:cNvSpPr/>
          <p:nvPr/>
        </p:nvSpPr>
        <p:spPr>
          <a:xfrm>
            <a:off x="3154319" y="3231245"/>
            <a:ext cx="1751400" cy="386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a:off x="3169319" y="2031570"/>
            <a:ext cx="1751400" cy="4509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MOTOR</a:t>
            </a:r>
            <a:endParaRPr/>
          </a:p>
        </p:txBody>
      </p:sp>
      <p:sp>
        <p:nvSpPr>
          <p:cNvPr id="351" name="Google Shape;351;p32"/>
          <p:cNvSpPr/>
          <p:nvPr/>
        </p:nvSpPr>
        <p:spPr>
          <a:xfrm>
            <a:off x="6129394" y="2063820"/>
            <a:ext cx="1596900" cy="386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6103594" y="3231245"/>
            <a:ext cx="1648500" cy="386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txBox="1"/>
          <p:nvPr/>
        </p:nvSpPr>
        <p:spPr>
          <a:xfrm>
            <a:off x="3199319" y="3207995"/>
            <a:ext cx="1648500" cy="3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 CONTROL UNIT</a:t>
            </a:r>
            <a:endParaRPr/>
          </a:p>
        </p:txBody>
      </p:sp>
      <p:sp>
        <p:nvSpPr>
          <p:cNvPr id="354" name="Google Shape;354;p32"/>
          <p:cNvSpPr txBox="1"/>
          <p:nvPr/>
        </p:nvSpPr>
        <p:spPr>
          <a:xfrm>
            <a:off x="6312942" y="2074348"/>
            <a:ext cx="1056000" cy="2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     BREAK</a:t>
            </a:r>
            <a:endParaRPr/>
          </a:p>
        </p:txBody>
      </p:sp>
      <p:sp>
        <p:nvSpPr>
          <p:cNvPr id="355" name="Google Shape;355;p32"/>
          <p:cNvSpPr txBox="1"/>
          <p:nvPr/>
        </p:nvSpPr>
        <p:spPr>
          <a:xfrm>
            <a:off x="6103594" y="3203495"/>
            <a:ext cx="1648500" cy="3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  ACCELERATOR</a:t>
            </a:r>
            <a:endParaRPr/>
          </a:p>
        </p:txBody>
      </p:sp>
      <p:cxnSp>
        <p:nvCxnSpPr>
          <p:cNvPr id="356" name="Google Shape;356;p32"/>
          <p:cNvCxnSpPr>
            <a:stCxn id="349" idx="1"/>
          </p:cNvCxnSpPr>
          <p:nvPr/>
        </p:nvCxnSpPr>
        <p:spPr>
          <a:xfrm flipH="1">
            <a:off x="2716319" y="3424445"/>
            <a:ext cx="438000" cy="6600"/>
          </a:xfrm>
          <a:prstGeom prst="straightConnector1">
            <a:avLst/>
          </a:prstGeom>
          <a:noFill/>
          <a:ln cap="flat" cmpd="sng" w="9525">
            <a:solidFill>
              <a:srgbClr val="FFFFFF"/>
            </a:solidFill>
            <a:prstDash val="solid"/>
            <a:round/>
            <a:headEnd len="med" w="med" type="none"/>
            <a:tailEnd len="med" w="med" type="none"/>
          </a:ln>
        </p:spPr>
      </p:cxnSp>
      <p:cxnSp>
        <p:nvCxnSpPr>
          <p:cNvPr id="357" name="Google Shape;357;p32"/>
          <p:cNvCxnSpPr/>
          <p:nvPr/>
        </p:nvCxnSpPr>
        <p:spPr>
          <a:xfrm rot="10800000">
            <a:off x="2716319" y="2280245"/>
            <a:ext cx="12900" cy="1150800"/>
          </a:xfrm>
          <a:prstGeom prst="straightConnector1">
            <a:avLst/>
          </a:prstGeom>
          <a:noFill/>
          <a:ln cap="flat" cmpd="sng" w="9525">
            <a:solidFill>
              <a:srgbClr val="FFFFFF"/>
            </a:solidFill>
            <a:prstDash val="solid"/>
            <a:round/>
            <a:headEnd len="med" w="med" type="none"/>
            <a:tailEnd len="med" w="med" type="none"/>
          </a:ln>
        </p:spPr>
      </p:cxnSp>
      <p:cxnSp>
        <p:nvCxnSpPr>
          <p:cNvPr id="358" name="Google Shape;358;p32"/>
          <p:cNvCxnSpPr/>
          <p:nvPr/>
        </p:nvCxnSpPr>
        <p:spPr>
          <a:xfrm flipH="1" rot="10800000">
            <a:off x="2736719" y="2295720"/>
            <a:ext cx="425100" cy="1500"/>
          </a:xfrm>
          <a:prstGeom prst="straightConnector1">
            <a:avLst/>
          </a:prstGeom>
          <a:noFill/>
          <a:ln cap="flat" cmpd="sng" w="9525">
            <a:solidFill>
              <a:srgbClr val="FFFFFF"/>
            </a:solidFill>
            <a:prstDash val="solid"/>
            <a:round/>
            <a:headEnd len="med" w="med" type="none"/>
            <a:tailEnd len="med" w="med" type="triangle"/>
          </a:ln>
        </p:spPr>
      </p:cxnSp>
      <p:cxnSp>
        <p:nvCxnSpPr>
          <p:cNvPr id="359" name="Google Shape;359;p32"/>
          <p:cNvCxnSpPr>
            <a:stCxn id="350" idx="2"/>
          </p:cNvCxnSpPr>
          <p:nvPr/>
        </p:nvCxnSpPr>
        <p:spPr>
          <a:xfrm>
            <a:off x="4045019" y="2482470"/>
            <a:ext cx="0" cy="725700"/>
          </a:xfrm>
          <a:prstGeom prst="straightConnector1">
            <a:avLst/>
          </a:prstGeom>
          <a:noFill/>
          <a:ln cap="flat" cmpd="sng" w="9525">
            <a:solidFill>
              <a:srgbClr val="FFFFFF"/>
            </a:solidFill>
            <a:prstDash val="solid"/>
            <a:round/>
            <a:headEnd len="med" w="med" type="none"/>
            <a:tailEnd len="med" w="med" type="triangle"/>
          </a:ln>
        </p:spPr>
      </p:cxnSp>
      <p:cxnSp>
        <p:nvCxnSpPr>
          <p:cNvPr id="360" name="Google Shape;360;p32"/>
          <p:cNvCxnSpPr/>
          <p:nvPr/>
        </p:nvCxnSpPr>
        <p:spPr>
          <a:xfrm rot="10800000">
            <a:off x="4045019" y="3640820"/>
            <a:ext cx="0" cy="556500"/>
          </a:xfrm>
          <a:prstGeom prst="straightConnector1">
            <a:avLst/>
          </a:prstGeom>
          <a:noFill/>
          <a:ln cap="flat" cmpd="sng" w="9525">
            <a:solidFill>
              <a:srgbClr val="FFFFFF"/>
            </a:solidFill>
            <a:prstDash val="solid"/>
            <a:round/>
            <a:headEnd len="med" w="med" type="none"/>
            <a:tailEnd len="med" w="med" type="triangle"/>
          </a:ln>
        </p:spPr>
      </p:cxnSp>
      <p:cxnSp>
        <p:nvCxnSpPr>
          <p:cNvPr id="361" name="Google Shape;361;p32"/>
          <p:cNvCxnSpPr>
            <a:stCxn id="355" idx="1"/>
            <a:endCxn id="353" idx="3"/>
          </p:cNvCxnSpPr>
          <p:nvPr/>
        </p:nvCxnSpPr>
        <p:spPr>
          <a:xfrm flipH="1">
            <a:off x="4847794" y="3396695"/>
            <a:ext cx="1255800" cy="4500"/>
          </a:xfrm>
          <a:prstGeom prst="straightConnector1">
            <a:avLst/>
          </a:prstGeom>
          <a:noFill/>
          <a:ln cap="flat" cmpd="sng" w="9525">
            <a:solidFill>
              <a:srgbClr val="FFFFFF"/>
            </a:solidFill>
            <a:prstDash val="solid"/>
            <a:round/>
            <a:headEnd len="med" w="med" type="none"/>
            <a:tailEnd len="med" w="med" type="triangle"/>
          </a:ln>
        </p:spPr>
      </p:cxnSp>
      <p:cxnSp>
        <p:nvCxnSpPr>
          <p:cNvPr id="362" name="Google Shape;362;p32"/>
          <p:cNvCxnSpPr>
            <a:stCxn id="351" idx="1"/>
            <a:endCxn id="350" idx="3"/>
          </p:cNvCxnSpPr>
          <p:nvPr/>
        </p:nvCxnSpPr>
        <p:spPr>
          <a:xfrm rot="10800000">
            <a:off x="4920694" y="2257020"/>
            <a:ext cx="1208700" cy="0"/>
          </a:xfrm>
          <a:prstGeom prst="straightConnector1">
            <a:avLst/>
          </a:prstGeom>
          <a:noFill/>
          <a:ln cap="flat" cmpd="sng" w="9525">
            <a:solidFill>
              <a:srgbClr val="FFFFFF"/>
            </a:solidFill>
            <a:prstDash val="solid"/>
            <a:round/>
            <a:headEnd len="med" w="med" type="none"/>
            <a:tailEnd len="med" w="med" type="triangle"/>
          </a:ln>
        </p:spPr>
      </p:cxnSp>
      <p:sp>
        <p:nvSpPr>
          <p:cNvPr id="363" name="Google Shape;363;p32"/>
          <p:cNvSpPr/>
          <p:nvPr/>
        </p:nvSpPr>
        <p:spPr>
          <a:xfrm>
            <a:off x="3165034" y="1130220"/>
            <a:ext cx="1751400" cy="3864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txBox="1"/>
          <p:nvPr/>
        </p:nvSpPr>
        <p:spPr>
          <a:xfrm>
            <a:off x="3566313" y="1102467"/>
            <a:ext cx="1300800" cy="15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WHEELS</a:t>
            </a:r>
            <a:endParaRPr/>
          </a:p>
        </p:txBody>
      </p:sp>
      <p:cxnSp>
        <p:nvCxnSpPr>
          <p:cNvPr id="365" name="Google Shape;365;p32"/>
          <p:cNvCxnSpPr>
            <a:stCxn id="350" idx="0"/>
            <a:endCxn id="363" idx="2"/>
          </p:cNvCxnSpPr>
          <p:nvPr/>
        </p:nvCxnSpPr>
        <p:spPr>
          <a:xfrm rot="10800000">
            <a:off x="4040819" y="1516470"/>
            <a:ext cx="4200" cy="515100"/>
          </a:xfrm>
          <a:prstGeom prst="straightConnector1">
            <a:avLst/>
          </a:prstGeom>
          <a:noFill/>
          <a:ln cap="flat" cmpd="sng" w="9525">
            <a:solidFill>
              <a:srgbClr val="FFFFFF"/>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graphicFrame>
        <p:nvGraphicFramePr>
          <p:cNvPr id="370" name="Google Shape;370;p33"/>
          <p:cNvGraphicFramePr/>
          <p:nvPr/>
        </p:nvGraphicFramePr>
        <p:xfrm>
          <a:off x="1462100" y="945350"/>
          <a:ext cx="3000000" cy="3000000"/>
        </p:xfrm>
        <a:graphic>
          <a:graphicData uri="http://schemas.openxmlformats.org/drawingml/2006/table">
            <a:tbl>
              <a:tblPr>
                <a:noFill/>
                <a:tableStyleId>{A8ABF94E-4AE7-4935-8F81-9C20229D8C84}</a:tableStyleId>
              </a:tblPr>
              <a:tblGrid>
                <a:gridCol w="533500"/>
                <a:gridCol w="2365500"/>
                <a:gridCol w="1691075"/>
                <a:gridCol w="1691075"/>
              </a:tblGrid>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Sr no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Component</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Units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Cost(in Rs)</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Skateboard</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750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Battery</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 packs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3480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3.</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Motor and Motor Controller</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combo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2850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4.</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Belt pulley system and gears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combo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200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5.</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Handle</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6.</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Brakes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300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7.</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Throttle controller</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100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5.</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Miscellaneous (Fasteners etc)</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100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Total Cost</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7790</a:t>
                      </a:r>
                      <a:endParaRPr sz="13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71" name="Google Shape;371;p33"/>
          <p:cNvSpPr txBox="1"/>
          <p:nvPr/>
        </p:nvSpPr>
        <p:spPr>
          <a:xfrm>
            <a:off x="1462100" y="139300"/>
            <a:ext cx="3000000" cy="9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600" u="sng">
                <a:solidFill>
                  <a:srgbClr val="FFFFFF"/>
                </a:solidFill>
                <a:latin typeface="Montserrat"/>
                <a:ea typeface="Montserrat"/>
                <a:cs typeface="Montserrat"/>
                <a:sym typeface="Montserrat"/>
              </a:rPr>
              <a:t>Estimated cost</a:t>
            </a:r>
            <a:endParaRPr sz="1600" u="sng">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4"/>
          <p:cNvSpPr txBox="1"/>
          <p:nvPr/>
        </p:nvSpPr>
        <p:spPr>
          <a:xfrm>
            <a:off x="737825" y="1710950"/>
            <a:ext cx="79452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300">
                <a:solidFill>
                  <a:srgbClr val="FFFFFF"/>
                </a:solidFill>
                <a:latin typeface="Montserrat"/>
                <a:ea typeface="Montserrat"/>
                <a:cs typeface="Montserrat"/>
                <a:sym typeface="Montserrat"/>
              </a:rPr>
              <a:t>The estimated cost mentioned here is the cost of production of one prototype. It will surely be lower for bulk production as for full scale production of such kinds of vehicles with self made components (handles,throttles and maybe the skateboard) will reduce the cost of production even further. </a:t>
            </a:r>
            <a:r>
              <a:rPr b="1" lang="en-GB" sz="1300">
                <a:solidFill>
                  <a:srgbClr val="FFFFFF"/>
                </a:solidFill>
                <a:latin typeface="Montserrat"/>
                <a:ea typeface="Montserrat"/>
                <a:cs typeface="Montserrat"/>
                <a:sym typeface="Montserrat"/>
              </a:rPr>
              <a:t>Also when manufacturing in bulk we will get the materials at a cheaper price which will eventually reduce the price of the E-Skateboard. With an expected production of 10000 skateboards per month, the average variable cost of the board can be reduced by 50 percent and we can make a board within 4000 INR.</a:t>
            </a:r>
            <a:endParaRPr b="1" sz="1300">
              <a:solidFill>
                <a:srgbClr val="FFFFFF"/>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35"/>
          <p:cNvPicPr preferRelativeResize="0"/>
          <p:nvPr/>
        </p:nvPicPr>
        <p:blipFill>
          <a:blip r:embed="rId3">
            <a:alphaModFix/>
          </a:blip>
          <a:stretch>
            <a:fillRect/>
          </a:stretch>
        </p:blipFill>
        <p:spPr>
          <a:xfrm>
            <a:off x="3189307" y="1293839"/>
            <a:ext cx="2795493" cy="1613500"/>
          </a:xfrm>
          <a:prstGeom prst="rect">
            <a:avLst/>
          </a:prstGeom>
          <a:noFill/>
          <a:ln>
            <a:noFill/>
          </a:ln>
        </p:spPr>
      </p:pic>
      <p:pic>
        <p:nvPicPr>
          <p:cNvPr id="382" name="Google Shape;382;p35"/>
          <p:cNvPicPr preferRelativeResize="0"/>
          <p:nvPr/>
        </p:nvPicPr>
        <p:blipFill>
          <a:blip r:embed="rId4">
            <a:alphaModFix/>
          </a:blip>
          <a:stretch>
            <a:fillRect/>
          </a:stretch>
        </p:blipFill>
        <p:spPr>
          <a:xfrm>
            <a:off x="1485250" y="3101100"/>
            <a:ext cx="1714750" cy="1511604"/>
          </a:xfrm>
          <a:prstGeom prst="rect">
            <a:avLst/>
          </a:prstGeom>
          <a:noFill/>
          <a:ln>
            <a:noFill/>
          </a:ln>
        </p:spPr>
      </p:pic>
      <p:pic>
        <p:nvPicPr>
          <p:cNvPr id="383" name="Google Shape;383;p35"/>
          <p:cNvPicPr preferRelativeResize="0"/>
          <p:nvPr/>
        </p:nvPicPr>
        <p:blipFill>
          <a:blip r:embed="rId5">
            <a:alphaModFix/>
          </a:blip>
          <a:stretch>
            <a:fillRect/>
          </a:stretch>
        </p:blipFill>
        <p:spPr>
          <a:xfrm>
            <a:off x="5990950" y="3101100"/>
            <a:ext cx="1556875" cy="1464950"/>
          </a:xfrm>
          <a:prstGeom prst="rect">
            <a:avLst/>
          </a:prstGeom>
          <a:noFill/>
          <a:ln>
            <a:noFill/>
          </a:ln>
        </p:spPr>
      </p:pic>
      <p:sp>
        <p:nvSpPr>
          <p:cNvPr id="384" name="Google Shape;384;p35"/>
          <p:cNvSpPr txBox="1"/>
          <p:nvPr/>
        </p:nvSpPr>
        <p:spPr>
          <a:xfrm>
            <a:off x="998525" y="77550"/>
            <a:ext cx="3740100" cy="745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2000"/>
              </a:spcBef>
              <a:spcAft>
                <a:spcPts val="600"/>
              </a:spcAft>
              <a:buNone/>
            </a:pPr>
            <a:r>
              <a:rPr lang="en-GB" sz="1600" u="sng">
                <a:solidFill>
                  <a:srgbClr val="FFFFFF"/>
                </a:solidFill>
                <a:latin typeface="Montserrat"/>
                <a:ea typeface="Montserrat"/>
                <a:cs typeface="Montserrat"/>
                <a:sym typeface="Montserrat"/>
              </a:rPr>
              <a:t>Final Design of the Skateboard</a:t>
            </a:r>
            <a:endParaRPr sz="1600">
              <a:solidFill>
                <a:srgbClr val="FFFFFF"/>
              </a:solidFill>
              <a:latin typeface="Montserrat"/>
              <a:ea typeface="Montserrat"/>
              <a:cs typeface="Montserrat"/>
              <a:sym typeface="Montserrat"/>
            </a:endParaRPr>
          </a:p>
        </p:txBody>
      </p:sp>
      <p:sp>
        <p:nvSpPr>
          <p:cNvPr id="385" name="Google Shape;385;p35"/>
          <p:cNvSpPr txBox="1"/>
          <p:nvPr/>
        </p:nvSpPr>
        <p:spPr>
          <a:xfrm>
            <a:off x="1160253" y="785997"/>
            <a:ext cx="8164200" cy="59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Here are some of the CAD representations of the final design of skateboard</a:t>
            </a:r>
            <a:endParaRPr sz="1300">
              <a:solidFill>
                <a:srgbClr val="FFFFFF"/>
              </a:solidFill>
              <a:latin typeface="Montserrat"/>
              <a:ea typeface="Montserrat"/>
              <a:cs typeface="Montserrat"/>
              <a:sym typeface="Montserrat"/>
            </a:endParaRPr>
          </a:p>
        </p:txBody>
      </p:sp>
      <p:sp>
        <p:nvSpPr>
          <p:cNvPr id="386" name="Google Shape;386;p35"/>
          <p:cNvSpPr txBox="1"/>
          <p:nvPr/>
        </p:nvSpPr>
        <p:spPr>
          <a:xfrm>
            <a:off x="2780347" y="2907350"/>
            <a:ext cx="3603600" cy="74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000">
                <a:solidFill>
                  <a:srgbClr val="FFFFFF"/>
                </a:solidFill>
                <a:latin typeface="Montserrat"/>
                <a:ea typeface="Montserrat"/>
                <a:cs typeface="Montserrat"/>
                <a:sym typeface="Montserrat"/>
              </a:rPr>
              <a:t>Isometric Side view of the Skateboard</a:t>
            </a:r>
            <a:endParaRPr sz="1000">
              <a:solidFill>
                <a:srgbClr val="FFFFFF"/>
              </a:solidFill>
              <a:latin typeface="Montserrat"/>
              <a:ea typeface="Montserrat"/>
              <a:cs typeface="Montserrat"/>
              <a:sym typeface="Montserrat"/>
            </a:endParaRPr>
          </a:p>
        </p:txBody>
      </p:sp>
      <p:sp>
        <p:nvSpPr>
          <p:cNvPr id="387" name="Google Shape;387;p35"/>
          <p:cNvSpPr txBox="1"/>
          <p:nvPr/>
        </p:nvSpPr>
        <p:spPr>
          <a:xfrm>
            <a:off x="812792" y="4612700"/>
            <a:ext cx="3000000" cy="507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000">
                <a:solidFill>
                  <a:srgbClr val="FFFFFF"/>
                </a:solidFill>
                <a:latin typeface="Montserrat"/>
                <a:ea typeface="Montserrat"/>
                <a:cs typeface="Montserrat"/>
                <a:sym typeface="Montserrat"/>
              </a:rPr>
              <a:t>Bottom View of the Skateboard</a:t>
            </a:r>
            <a:endParaRPr sz="1000">
              <a:solidFill>
                <a:srgbClr val="FFFFFF"/>
              </a:solidFill>
              <a:latin typeface="Montserrat"/>
              <a:ea typeface="Montserrat"/>
              <a:cs typeface="Montserrat"/>
              <a:sym typeface="Montserrat"/>
            </a:endParaRPr>
          </a:p>
        </p:txBody>
      </p:sp>
      <p:sp>
        <p:nvSpPr>
          <p:cNvPr id="388" name="Google Shape;388;p35"/>
          <p:cNvSpPr txBox="1"/>
          <p:nvPr/>
        </p:nvSpPr>
        <p:spPr>
          <a:xfrm>
            <a:off x="5269388" y="4569650"/>
            <a:ext cx="3000000" cy="593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000">
                <a:solidFill>
                  <a:srgbClr val="FFFFFF"/>
                </a:solidFill>
                <a:latin typeface="Montserrat"/>
                <a:ea typeface="Montserrat"/>
                <a:cs typeface="Montserrat"/>
                <a:sym typeface="Montserrat"/>
              </a:rPr>
              <a:t>Zoomed view of motor and wheel assembly</a:t>
            </a:r>
            <a:endParaRPr sz="1000">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300700" y="2908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Contents</a:t>
            </a:r>
            <a:endParaRPr u="sng"/>
          </a:p>
        </p:txBody>
      </p:sp>
      <p:sp>
        <p:nvSpPr>
          <p:cNvPr id="235" name="Google Shape;235;p18"/>
          <p:cNvSpPr txBox="1"/>
          <p:nvPr/>
        </p:nvSpPr>
        <p:spPr>
          <a:xfrm>
            <a:off x="1300701" y="9019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300701" y="12274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300701" y="15529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300701" y="187840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300701" y="220390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Available solutions</a:t>
            </a:r>
            <a:endParaRPr sz="1800">
              <a:solidFill>
                <a:srgbClr val="FFFFFF"/>
              </a:solidFill>
              <a:latin typeface="Average"/>
              <a:ea typeface="Average"/>
              <a:cs typeface="Average"/>
              <a:sym typeface="Average"/>
            </a:endParaRPr>
          </a:p>
        </p:txBody>
      </p:sp>
      <p:sp>
        <p:nvSpPr>
          <p:cNvPr id="240" name="Google Shape;240;p18"/>
          <p:cNvSpPr txBox="1"/>
          <p:nvPr/>
        </p:nvSpPr>
        <p:spPr>
          <a:xfrm>
            <a:off x="1303900" y="2465100"/>
            <a:ext cx="2057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Proposed Solutions</a:t>
            </a:r>
            <a:endParaRPr>
              <a:solidFill>
                <a:srgbClr val="FFFFFF"/>
              </a:solidFill>
              <a:latin typeface="Montserrat"/>
              <a:ea typeface="Montserrat"/>
              <a:cs typeface="Montserrat"/>
              <a:sym typeface="Montserrat"/>
            </a:endParaRPr>
          </a:p>
        </p:txBody>
      </p:sp>
      <p:sp>
        <p:nvSpPr>
          <p:cNvPr id="241" name="Google Shape;241;p18"/>
          <p:cNvSpPr txBox="1"/>
          <p:nvPr/>
        </p:nvSpPr>
        <p:spPr>
          <a:xfrm>
            <a:off x="1300700" y="2790600"/>
            <a:ext cx="29409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Components Required</a:t>
            </a:r>
            <a:endParaRPr>
              <a:solidFill>
                <a:srgbClr val="FFFFFF"/>
              </a:solidFill>
              <a:latin typeface="Montserrat"/>
              <a:ea typeface="Montserrat"/>
              <a:cs typeface="Montserrat"/>
              <a:sym typeface="Montserrat"/>
            </a:endParaRPr>
          </a:p>
        </p:txBody>
      </p:sp>
      <p:sp>
        <p:nvSpPr>
          <p:cNvPr id="242" name="Google Shape;242;p18"/>
          <p:cNvSpPr txBox="1"/>
          <p:nvPr/>
        </p:nvSpPr>
        <p:spPr>
          <a:xfrm>
            <a:off x="1303900" y="3432853"/>
            <a:ext cx="20574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Estimated Cost</a:t>
            </a:r>
            <a:endParaRPr>
              <a:solidFill>
                <a:srgbClr val="FFFFFF"/>
              </a:solidFill>
              <a:latin typeface="Montserrat"/>
              <a:ea typeface="Montserrat"/>
              <a:cs typeface="Montserrat"/>
              <a:sym typeface="Montserrat"/>
            </a:endParaRPr>
          </a:p>
        </p:txBody>
      </p:sp>
      <p:sp>
        <p:nvSpPr>
          <p:cNvPr id="243" name="Google Shape;243;p18"/>
          <p:cNvSpPr txBox="1"/>
          <p:nvPr/>
        </p:nvSpPr>
        <p:spPr>
          <a:xfrm>
            <a:off x="1300700" y="3116100"/>
            <a:ext cx="18861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Block Diagram</a:t>
            </a:r>
            <a:endParaRPr>
              <a:solidFill>
                <a:srgbClr val="FFFFFF"/>
              </a:solidFill>
              <a:latin typeface="Montserrat"/>
              <a:ea typeface="Montserrat"/>
              <a:cs typeface="Montserrat"/>
              <a:sym typeface="Montserrat"/>
            </a:endParaRPr>
          </a:p>
        </p:txBody>
      </p:sp>
      <p:sp>
        <p:nvSpPr>
          <p:cNvPr id="244" name="Google Shape;244;p18"/>
          <p:cNvSpPr txBox="1"/>
          <p:nvPr/>
        </p:nvSpPr>
        <p:spPr>
          <a:xfrm>
            <a:off x="1300700" y="3767100"/>
            <a:ext cx="3018300" cy="3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Steps Involved in Designing</a:t>
            </a:r>
            <a:endParaRPr>
              <a:solidFill>
                <a:srgbClr val="FFFFFF"/>
              </a:solidFill>
              <a:latin typeface="Montserrat"/>
              <a:ea typeface="Montserrat"/>
              <a:cs typeface="Montserrat"/>
              <a:sym typeface="Montserrat"/>
            </a:endParaRPr>
          </a:p>
        </p:txBody>
      </p:sp>
      <p:sp>
        <p:nvSpPr>
          <p:cNvPr id="245" name="Google Shape;245;p18"/>
          <p:cNvSpPr txBox="1"/>
          <p:nvPr/>
        </p:nvSpPr>
        <p:spPr>
          <a:xfrm>
            <a:off x="1304602" y="4067333"/>
            <a:ext cx="24594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Final Design</a:t>
            </a:r>
            <a:endParaRPr>
              <a:solidFill>
                <a:srgbClr val="FFFFFF"/>
              </a:solidFill>
              <a:latin typeface="Montserrat"/>
              <a:ea typeface="Montserrat"/>
              <a:cs typeface="Montserrat"/>
              <a:sym typeface="Montserrat"/>
            </a:endParaRPr>
          </a:p>
        </p:txBody>
      </p:sp>
      <p:sp>
        <p:nvSpPr>
          <p:cNvPr id="246" name="Google Shape;246;p18"/>
          <p:cNvSpPr txBox="1"/>
          <p:nvPr/>
        </p:nvSpPr>
        <p:spPr>
          <a:xfrm>
            <a:off x="1300700" y="4353800"/>
            <a:ext cx="35394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Pros and Cons of available solution</a:t>
            </a:r>
            <a:endParaRPr>
              <a:solidFill>
                <a:srgbClr val="FFFFFF"/>
              </a:solidFill>
              <a:latin typeface="Montserrat"/>
              <a:ea typeface="Montserrat"/>
              <a:cs typeface="Montserrat"/>
              <a:sym typeface="Montserrat"/>
            </a:endParaRPr>
          </a:p>
        </p:txBody>
      </p:sp>
      <p:sp>
        <p:nvSpPr>
          <p:cNvPr id="247" name="Google Shape;247;p18"/>
          <p:cNvSpPr txBox="1"/>
          <p:nvPr/>
        </p:nvSpPr>
        <p:spPr>
          <a:xfrm>
            <a:off x="1304586" y="4640923"/>
            <a:ext cx="38496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Pros and Cons of proposed solution</a:t>
            </a:r>
            <a:endParaRPr>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6"/>
          <p:cNvSpPr txBox="1"/>
          <p:nvPr/>
        </p:nvSpPr>
        <p:spPr>
          <a:xfrm>
            <a:off x="1318025" y="96463"/>
            <a:ext cx="77046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u="sng">
                <a:solidFill>
                  <a:srgbClr val="FFFFFF"/>
                </a:solidFill>
                <a:latin typeface="Montserrat"/>
                <a:ea typeface="Montserrat"/>
                <a:cs typeface="Montserrat"/>
                <a:sym typeface="Montserrat"/>
              </a:rPr>
              <a:t>Steps involved in Designing</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Defined the Problem</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There are plenty of electric skateboards available in the market but their cost is too high. The main problem is making them available on affordable prices so that it can reach a larger number of people.</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Collected information</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gathered a lot of research papers and blogs in which they explained the various aspects of manufacturing electrical skateboards. We studied the existing solutions and also watched videos regarding the same.</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Analyzed Ideas</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analyzed the different ways of cost reduction as well as use of quality components to make our skateboard . For instance how to control the throttle i.e. via bluetooth receiver or by making wired connections</a:t>
            </a:r>
            <a:endParaRPr sz="1150">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also did the calculations and checked online about what are the specifications of the components that we are going to use.  </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Compared Solutions</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compared various solutions available in the market such as whether to use hub motor or belt motor and which type of batteries to use among all the possible options.Thus we filtered out all the components that had specifications of our requirement and were helping in cost reduction</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Developed Solution</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then combined all those components.</a:t>
            </a:r>
            <a:endParaRPr sz="1150">
              <a:solidFill>
                <a:srgbClr val="FFFFFF"/>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7"/>
          <p:cNvSpPr txBox="1"/>
          <p:nvPr/>
        </p:nvSpPr>
        <p:spPr>
          <a:xfrm>
            <a:off x="1221575" y="610800"/>
            <a:ext cx="7361700" cy="33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u="sng">
                <a:solidFill>
                  <a:srgbClr val="FFFFFF"/>
                </a:solidFill>
                <a:latin typeface="Montserrat"/>
                <a:ea typeface="Montserrat"/>
                <a:cs typeface="Montserrat"/>
                <a:sym typeface="Montserrat"/>
              </a:rPr>
              <a:t>Pros and cons of available skateboards</a:t>
            </a:r>
            <a:endParaRPr sz="17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323850" lvl="0" marL="457200" rtl="0" algn="l">
              <a:lnSpc>
                <a:spcPct val="115000"/>
              </a:lnSpc>
              <a:spcBef>
                <a:spcPts val="0"/>
              </a:spcBef>
              <a:spcAft>
                <a:spcPts val="0"/>
              </a:spcAft>
              <a:buClr>
                <a:srgbClr val="FFFFFF"/>
              </a:buClr>
              <a:buSzPts val="1500"/>
              <a:buFont typeface="Montserrat"/>
              <a:buChar char="●"/>
            </a:pPr>
            <a:r>
              <a:rPr lang="en-GB" sz="1500">
                <a:solidFill>
                  <a:srgbClr val="FFFFFF"/>
                </a:solidFill>
                <a:latin typeface="Montserrat"/>
                <a:ea typeface="Montserrat"/>
                <a:cs typeface="Montserrat"/>
                <a:sym typeface="Montserrat"/>
              </a:rPr>
              <a:t> Pros</a:t>
            </a:r>
            <a:endParaRPr sz="15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They have a very high speed.</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A practical means of urban transportation</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Skate up hill very well</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Wireless control features enable the rider to control speed and acceleration at the touch of a button</a:t>
            </a:r>
            <a:endParaRPr sz="1300">
              <a:solidFill>
                <a:srgbClr val="FFFFFF"/>
              </a:solidFill>
              <a:latin typeface="Montserrat"/>
              <a:ea typeface="Montserrat"/>
              <a:cs typeface="Montserrat"/>
              <a:sym typeface="Montserrat"/>
            </a:endParaRPr>
          </a:p>
          <a:p>
            <a:pPr indent="-323850" lvl="0" marL="457200" rtl="0" algn="l">
              <a:lnSpc>
                <a:spcPct val="115000"/>
              </a:lnSpc>
              <a:spcBef>
                <a:spcPts val="0"/>
              </a:spcBef>
              <a:spcAft>
                <a:spcPts val="0"/>
              </a:spcAft>
              <a:buClr>
                <a:srgbClr val="FFFFFF"/>
              </a:buClr>
              <a:buSzPts val="1500"/>
              <a:buFont typeface="Montserrat"/>
              <a:buChar char="●"/>
            </a:pPr>
            <a:r>
              <a:rPr lang="en-GB" sz="1500">
                <a:solidFill>
                  <a:srgbClr val="FFFFFF"/>
                </a:solidFill>
                <a:latin typeface="Montserrat"/>
                <a:ea typeface="Montserrat"/>
                <a:cs typeface="Montserrat"/>
                <a:sym typeface="Montserrat"/>
              </a:rPr>
              <a:t>Cons</a:t>
            </a:r>
            <a:endParaRPr sz="15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skateboards are too costly and can’t be afforded by masses.</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They are very difficult to customize.</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Sometimes it is very heavy to carry around.</a:t>
            </a:r>
            <a:endParaRPr sz="1300">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8"/>
          <p:cNvSpPr txBox="1"/>
          <p:nvPr/>
        </p:nvSpPr>
        <p:spPr>
          <a:xfrm>
            <a:off x="1157300" y="203600"/>
            <a:ext cx="7929600" cy="50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u="sng">
                <a:solidFill>
                  <a:srgbClr val="FFFFFF"/>
                </a:solidFill>
                <a:latin typeface="Montserrat"/>
                <a:ea typeface="Montserrat"/>
                <a:cs typeface="Montserrat"/>
                <a:sym typeface="Montserrat"/>
              </a:rPr>
              <a:t>Pros and Cons of the proposed solution</a:t>
            </a:r>
            <a:endParaRPr sz="170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16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Char char="●"/>
            </a:pPr>
            <a:r>
              <a:rPr lang="en-GB" sz="1300">
                <a:solidFill>
                  <a:srgbClr val="FFFFFF"/>
                </a:solidFill>
                <a:latin typeface="Montserrat"/>
                <a:ea typeface="Montserrat"/>
                <a:cs typeface="Montserrat"/>
                <a:sym typeface="Montserrat"/>
              </a:rPr>
              <a:t> Pros</a:t>
            </a:r>
            <a:endParaRPr sz="1300">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main aspect which we will be focusing on will be making the board cost effective. because there are many boards available in the market but they are not quite affordable for everyone.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components used in the board are easy to maintain due to lesser complexity of the circuit.</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components proposed are the ones which are long lasting  as well as cost effective.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product is </a:t>
            </a:r>
            <a:r>
              <a:rPr lang="en-GB" sz="1300">
                <a:solidFill>
                  <a:srgbClr val="FFFFFF"/>
                </a:solidFill>
                <a:latin typeface="Montserrat"/>
                <a:ea typeface="Montserrat"/>
                <a:cs typeface="Montserrat"/>
                <a:sym typeface="Montserrat"/>
              </a:rPr>
              <a:t>lightweight</a:t>
            </a:r>
            <a:r>
              <a:rPr lang="en-GB" sz="1300">
                <a:solidFill>
                  <a:srgbClr val="FFFFFF"/>
                </a:solidFill>
                <a:latin typeface="Montserrat"/>
                <a:ea typeface="Montserrat"/>
                <a:cs typeface="Montserrat"/>
                <a:sym typeface="Montserrat"/>
              </a:rPr>
              <a:t>.</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just">
              <a:lnSpc>
                <a:spcPct val="115000"/>
              </a:lnSpc>
              <a:spcBef>
                <a:spcPts val="0"/>
              </a:spcBef>
              <a:spcAft>
                <a:spcPts val="0"/>
              </a:spcAft>
              <a:buClr>
                <a:srgbClr val="FFFFFF"/>
              </a:buClr>
              <a:buSzPts val="1300"/>
              <a:buFont typeface="Montserrat"/>
              <a:buChar char="●"/>
            </a:pPr>
            <a:r>
              <a:rPr lang="en-GB" sz="1300">
                <a:solidFill>
                  <a:srgbClr val="FFFFFF"/>
                </a:solidFill>
                <a:latin typeface="Montserrat"/>
                <a:ea typeface="Montserrat"/>
                <a:cs typeface="Montserrat"/>
                <a:sym typeface="Montserrat"/>
              </a:rPr>
              <a:t>Cons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Being cost effective and of adequate size the speed limit as well as travelling distance will be of average numbers.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Usage limited to one person at a time.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It has weight limit for the driver/user</a:t>
            </a:r>
            <a:endParaRPr sz="1300">
              <a:solidFill>
                <a:srgbClr val="FFFFFF"/>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9"/>
          <p:cNvSpPr txBox="1"/>
          <p:nvPr>
            <p:ph type="title"/>
          </p:nvPr>
        </p:nvSpPr>
        <p:spPr>
          <a:xfrm>
            <a:off x="1213225" y="35612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09" name="Google Shape;409;p39"/>
          <p:cNvSpPr txBox="1"/>
          <p:nvPr>
            <p:ph idx="1" type="body"/>
          </p:nvPr>
        </p:nvSpPr>
        <p:spPr>
          <a:xfrm>
            <a:off x="1213225" y="1048525"/>
            <a:ext cx="6909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Montserrat"/>
                <a:ea typeface="Montserrat"/>
                <a:cs typeface="Montserrat"/>
                <a:sym typeface="Montserrat"/>
              </a:rPr>
              <a:t>We would like to thank our college for giving us the opportunity to explore and learn something new.</a:t>
            </a:r>
            <a:endParaRPr sz="1500">
              <a:latin typeface="Montserrat"/>
              <a:ea typeface="Montserrat"/>
              <a:cs typeface="Montserrat"/>
              <a:sym typeface="Montserrat"/>
            </a:endParaRPr>
          </a:p>
          <a:p>
            <a:pPr indent="0" lvl="0" marL="0" rtl="0" algn="l">
              <a:spcBef>
                <a:spcPts val="1600"/>
              </a:spcBef>
              <a:spcAft>
                <a:spcPts val="0"/>
              </a:spcAft>
              <a:buNone/>
            </a:pPr>
            <a:r>
              <a:rPr lang="en-GB" sz="1500">
                <a:latin typeface="Montserrat"/>
                <a:ea typeface="Montserrat"/>
                <a:cs typeface="Montserrat"/>
                <a:sym typeface="Montserrat"/>
              </a:rPr>
              <a:t>We would also like to thank our mentor who helped us to stay focussed, helped us to think out of the box and motivated us throughout. We thank him for all his support.</a:t>
            </a:r>
            <a:endParaRPr sz="1500">
              <a:latin typeface="Montserrat"/>
              <a:ea typeface="Montserrat"/>
              <a:cs typeface="Montserrat"/>
              <a:sym typeface="Montserrat"/>
            </a:endParaRPr>
          </a:p>
          <a:p>
            <a:pPr indent="0" lvl="0" marL="0" rtl="0" algn="l">
              <a:spcBef>
                <a:spcPts val="1600"/>
              </a:spcBef>
              <a:spcAft>
                <a:spcPts val="1600"/>
              </a:spcAft>
              <a:buNone/>
            </a:pPr>
            <a:r>
              <a:t/>
            </a:r>
            <a:endParaRPr sz="1500">
              <a:latin typeface="Montserrat"/>
              <a:ea typeface="Montserrat"/>
              <a:cs typeface="Montserrat"/>
              <a:sym typeface="Montserrat"/>
            </a:endParaRPr>
          </a:p>
        </p:txBody>
      </p:sp>
      <p:sp>
        <p:nvSpPr>
          <p:cNvPr id="410" name="Google Shape;410;p39"/>
          <p:cNvSpPr txBox="1"/>
          <p:nvPr>
            <p:ph type="title"/>
          </p:nvPr>
        </p:nvSpPr>
        <p:spPr>
          <a:xfrm>
            <a:off x="1213225" y="3088475"/>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Team</a:t>
            </a:r>
            <a:endParaRPr u="sng"/>
          </a:p>
          <a:p>
            <a:pPr indent="0" lvl="0" marL="0" rtl="0" algn="l">
              <a:spcBef>
                <a:spcPts val="0"/>
              </a:spcBef>
              <a:spcAft>
                <a:spcPts val="0"/>
              </a:spcAft>
              <a:buNone/>
            </a:pPr>
            <a:r>
              <a:t/>
            </a:r>
            <a:endParaRPr u="sng"/>
          </a:p>
          <a:p>
            <a:pPr indent="-323850" lvl="0" marL="457200" rtl="0" algn="l">
              <a:spcBef>
                <a:spcPts val="0"/>
              </a:spcBef>
              <a:spcAft>
                <a:spcPts val="0"/>
              </a:spcAft>
              <a:buSzPts val="1500"/>
              <a:buAutoNum type="arabicPeriod"/>
            </a:pPr>
            <a:r>
              <a:rPr lang="en-GB" sz="1500"/>
              <a:t>Gautam Jain (B16ME009)</a:t>
            </a:r>
            <a:endParaRPr sz="1500"/>
          </a:p>
          <a:p>
            <a:pPr indent="-323850" lvl="0" marL="457200" rtl="0" algn="l">
              <a:spcBef>
                <a:spcPts val="0"/>
              </a:spcBef>
              <a:spcAft>
                <a:spcPts val="0"/>
              </a:spcAft>
              <a:buSzPts val="1500"/>
              <a:buAutoNum type="arabicPeriod"/>
            </a:pPr>
            <a:r>
              <a:rPr lang="en-GB" sz="1500"/>
              <a:t>Suyash Agnihotri(B19ME084)</a:t>
            </a:r>
            <a:endParaRPr sz="1500"/>
          </a:p>
          <a:p>
            <a:pPr indent="-323850" lvl="0" marL="457200" rtl="0" algn="l">
              <a:spcBef>
                <a:spcPts val="0"/>
              </a:spcBef>
              <a:spcAft>
                <a:spcPts val="0"/>
              </a:spcAft>
              <a:buSzPts val="1500"/>
              <a:buAutoNum type="arabicPeriod"/>
            </a:pPr>
            <a:r>
              <a:rPr lang="en-GB" sz="1500"/>
              <a:t>Bhawna Chopra(B19EE016)</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Overview</a:t>
            </a:r>
            <a:endParaRPr u="sng"/>
          </a:p>
        </p:txBody>
      </p:sp>
      <p:sp>
        <p:nvSpPr>
          <p:cNvPr id="253" name="Google Shape;253;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40000"/>
              </a:lnSpc>
              <a:spcBef>
                <a:spcPts val="1000"/>
              </a:spcBef>
              <a:spcAft>
                <a:spcPts val="0"/>
              </a:spcAft>
              <a:buNone/>
            </a:pPr>
            <a:r>
              <a:rPr lang="en-GB" sz="1200">
                <a:solidFill>
                  <a:srgbClr val="FFFFFF"/>
                </a:solidFill>
                <a:latin typeface="Montserrat"/>
                <a:ea typeface="Montserrat"/>
                <a:cs typeface="Montserrat"/>
                <a:sym typeface="Montserrat"/>
              </a:rPr>
              <a:t>As part of Summer challenges, we students of IIT Jodhpur have designed a single seater E-skateboard. The vehicle is designed to be lightweight, safe and easy to maintain. The team has been instrumental in coming up with innovative ideas and has applied sound engineering principles while designing the E-skateboard.</a:t>
            </a:r>
            <a:endParaRPr sz="1200">
              <a:solidFill>
                <a:srgbClr val="FFFFFF"/>
              </a:solidFill>
              <a:latin typeface="Montserrat"/>
              <a:ea typeface="Montserrat"/>
              <a:cs typeface="Montserrat"/>
              <a:sym typeface="Montserrat"/>
            </a:endParaRPr>
          </a:p>
          <a:p>
            <a:pPr indent="0" lvl="0" marL="0" rtl="0" algn="l">
              <a:lnSpc>
                <a:spcPct val="140000"/>
              </a:lnSpc>
              <a:spcBef>
                <a:spcPts val="1000"/>
              </a:spcBef>
              <a:spcAft>
                <a:spcPts val="0"/>
              </a:spcAft>
              <a:buNone/>
            </a:pPr>
            <a:r>
              <a:rPr lang="en-GB" sz="1200">
                <a:solidFill>
                  <a:srgbClr val="FFFFFF"/>
                </a:solidFill>
                <a:latin typeface="Montserrat"/>
                <a:ea typeface="Montserrat"/>
                <a:cs typeface="Montserrat"/>
                <a:sym typeface="Montserrat"/>
              </a:rPr>
              <a:t>In order to accomplish this goal we have done a great research about the current scenario and how we can work to improve it. Our main objective is to keep the price as minimum as possible along with a reliable end product.</a:t>
            </a:r>
            <a:endParaRPr sz="1400">
              <a:solidFill>
                <a:srgbClr val="FFFFFF"/>
              </a:solidFill>
              <a:latin typeface="Montserrat"/>
              <a:ea typeface="Montserrat"/>
              <a:cs typeface="Montserrat"/>
              <a:sym typeface="Montserrat"/>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Understanding the problems</a:t>
            </a:r>
            <a:endParaRPr u="sng"/>
          </a:p>
        </p:txBody>
      </p:sp>
      <p:sp>
        <p:nvSpPr>
          <p:cNvPr id="259" name="Google Shape;259;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0" name="Google Shape;260;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With the increasing pollution and depletion of natural resources there is a need for the expansion of Electric drive enabled vehicles. </a:t>
            </a:r>
            <a:endParaRPr>
              <a:solidFill>
                <a:srgbClr val="FFFFFF"/>
              </a:solidFill>
            </a:endParaRPr>
          </a:p>
        </p:txBody>
      </p:sp>
      <p:sp>
        <p:nvSpPr>
          <p:cNvPr id="261" name="Google Shape;261;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2" name="Google Shape;262;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Keeping our campus into account,the extreme hot weather and the vastness of our campus makes it difficult to travel easily inside the campus.Hence a need of transportation was felt to be established. </a:t>
            </a:r>
            <a:endParaRPr>
              <a:solidFill>
                <a:srgbClr val="FFFFFF"/>
              </a:solidFill>
            </a:endParaRPr>
          </a:p>
        </p:txBody>
      </p:sp>
      <p:sp>
        <p:nvSpPr>
          <p:cNvPr id="263" name="Google Shape;263;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4" name="Google Shape;264;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And being a green campus, we need to have to have a Environmental friendly solution keeping the speed limit of 20  km/h in our minds.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Project objective</a:t>
            </a:r>
            <a:endParaRPr u="sng"/>
          </a:p>
        </p:txBody>
      </p:sp>
      <p:sp>
        <p:nvSpPr>
          <p:cNvPr id="270" name="Google Shape;270;p21"/>
          <p:cNvSpPr txBox="1"/>
          <p:nvPr/>
        </p:nvSpPr>
        <p:spPr>
          <a:xfrm>
            <a:off x="4672025" y="1510900"/>
            <a:ext cx="3836100" cy="23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Our main aim is to design an E-skateboard which will have less cost than already present skateboards available in the marker. It will be really helpful for people to travel short distances and will be budget friendly. In the campus of IIT Jodhpur, it can be used by students to travel inside campus in lesser time and also being electric it won’t cause any pollution.,</a:t>
            </a:r>
            <a:endParaRPr>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Target </a:t>
            </a:r>
            <a:r>
              <a:rPr lang="en-GB" u="sng"/>
              <a:t>audience</a:t>
            </a:r>
            <a:endParaRPr u="sng"/>
          </a:p>
        </p:txBody>
      </p:sp>
      <p:sp>
        <p:nvSpPr>
          <p:cNvPr id="276" name="Google Shape;276;p22"/>
          <p:cNvSpPr txBox="1"/>
          <p:nvPr>
            <p:ph idx="1" type="body"/>
          </p:nvPr>
        </p:nvSpPr>
        <p:spPr>
          <a:xfrm>
            <a:off x="1995300" y="1507675"/>
            <a:ext cx="51534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solidFill>
                  <a:srgbClr val="FFFFFF"/>
                </a:solidFill>
                <a:latin typeface="Montserrat"/>
                <a:ea typeface="Montserrat"/>
                <a:cs typeface="Montserrat"/>
                <a:sym typeface="Montserrat"/>
              </a:rPr>
              <a:t>Initial target audience will be the residents of our campus . And as soon as it succeeds in our campus we would try to target nearby college campus to help and improve the Electric drive scenario in our country so that we can reduce pollution and at the same time be economically beneficial.</a:t>
            </a:r>
            <a:endParaRPr sz="1400">
              <a:latin typeface="Montserrat"/>
              <a:ea typeface="Montserrat"/>
              <a:cs typeface="Montserrat"/>
              <a:sym typeface="Montserrat"/>
            </a:endParaRPr>
          </a:p>
        </p:txBody>
      </p:sp>
      <p:sp>
        <p:nvSpPr>
          <p:cNvPr id="277" name="Google Shape;277;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Available Solutions</a:t>
            </a:r>
            <a:endParaRPr u="sng"/>
          </a:p>
        </p:txBody>
      </p:sp>
      <p:sp>
        <p:nvSpPr>
          <p:cNvPr id="283" name="Google Shape;283;p23"/>
          <p:cNvSpPr txBox="1"/>
          <p:nvPr/>
        </p:nvSpPr>
        <p:spPr>
          <a:xfrm>
            <a:off x="2409575" y="1421025"/>
            <a:ext cx="5560500" cy="226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A variety of E -skateboards are available in the market now-a-days. While some E-boards can cost an upwards of $2000, one is able to find a quality board for around $1000 or less. A lot of companies such as Boosted,Evolve,The ELectric Boarding Company,Skatebolt,etc. Are manufacturing E-skate boards commercially for people all over the globe.  Some of the available models are listed on the next slide</a:t>
            </a:r>
            <a:r>
              <a:rPr lang="en-GB">
                <a:solidFill>
                  <a:srgbClr val="FFFFFF"/>
                </a:solidFill>
                <a:latin typeface="Lato"/>
                <a:ea typeface="Lato"/>
                <a:cs typeface="Lato"/>
                <a:sym typeface="Lato"/>
              </a:rPr>
              <a:t>.</a:t>
            </a:r>
            <a:endParaRPr>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24"/>
          <p:cNvPicPr preferRelativeResize="0"/>
          <p:nvPr/>
        </p:nvPicPr>
        <p:blipFill>
          <a:blip r:embed="rId3">
            <a:alphaModFix/>
          </a:blip>
          <a:stretch>
            <a:fillRect/>
          </a:stretch>
        </p:blipFill>
        <p:spPr>
          <a:xfrm>
            <a:off x="1341850" y="259550"/>
            <a:ext cx="1473221" cy="1103400"/>
          </a:xfrm>
          <a:prstGeom prst="rect">
            <a:avLst/>
          </a:prstGeom>
          <a:noFill/>
          <a:ln>
            <a:noFill/>
          </a:ln>
        </p:spPr>
      </p:pic>
      <p:sp>
        <p:nvSpPr>
          <p:cNvPr id="289" name="Google Shape;289;p24"/>
          <p:cNvSpPr txBox="1"/>
          <p:nvPr/>
        </p:nvSpPr>
        <p:spPr>
          <a:xfrm>
            <a:off x="2958175" y="173850"/>
            <a:ext cx="6183000" cy="149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Boosted Dual+</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It is the fastest electric skateboard. It is popular for its excellent quality and long lifespan. The mileage of the board is 7 miles in the ECO mode and 6 miles in expert mode. It weighs 15 pounds with a deck length of 27 inches and width of 10 inches. </a:t>
            </a:r>
            <a:endParaRPr sz="10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Battery recharge time is an hour.</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 1399$	</a:t>
            </a:r>
            <a:endParaRPr sz="1000">
              <a:solidFill>
                <a:srgbClr val="FFFFFF"/>
              </a:solidFill>
              <a:latin typeface="Montserrat"/>
              <a:ea typeface="Montserrat"/>
              <a:cs typeface="Montserrat"/>
              <a:sym typeface="Montserrat"/>
            </a:endParaRPr>
          </a:p>
        </p:txBody>
      </p:sp>
      <p:pic>
        <p:nvPicPr>
          <p:cNvPr id="290" name="Google Shape;290;p24"/>
          <p:cNvPicPr preferRelativeResize="0"/>
          <p:nvPr/>
        </p:nvPicPr>
        <p:blipFill>
          <a:blip r:embed="rId4">
            <a:alphaModFix/>
          </a:blip>
          <a:stretch>
            <a:fillRect/>
          </a:stretch>
        </p:blipFill>
        <p:spPr>
          <a:xfrm>
            <a:off x="1302775" y="1761750"/>
            <a:ext cx="1551375" cy="1301362"/>
          </a:xfrm>
          <a:prstGeom prst="rect">
            <a:avLst/>
          </a:prstGeom>
          <a:noFill/>
          <a:ln>
            <a:noFill/>
          </a:ln>
        </p:spPr>
      </p:pic>
      <p:pic>
        <p:nvPicPr>
          <p:cNvPr id="291" name="Google Shape;291;p24"/>
          <p:cNvPicPr preferRelativeResize="0"/>
          <p:nvPr/>
        </p:nvPicPr>
        <p:blipFill>
          <a:blip r:embed="rId5">
            <a:alphaModFix/>
          </a:blip>
          <a:stretch>
            <a:fillRect/>
          </a:stretch>
        </p:blipFill>
        <p:spPr>
          <a:xfrm>
            <a:off x="1283225" y="3461900"/>
            <a:ext cx="1590450" cy="1334140"/>
          </a:xfrm>
          <a:prstGeom prst="rect">
            <a:avLst/>
          </a:prstGeom>
          <a:noFill/>
          <a:ln>
            <a:noFill/>
          </a:ln>
        </p:spPr>
      </p:pic>
      <p:sp>
        <p:nvSpPr>
          <p:cNvPr id="292" name="Google Shape;292;p24"/>
          <p:cNvSpPr txBox="1"/>
          <p:nvPr/>
        </p:nvSpPr>
        <p:spPr>
          <a:xfrm>
            <a:off x="3025550" y="1761750"/>
            <a:ext cx="6183000" cy="133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Backfire G2</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With a top speed of 24 miles per hour, the Backfire G2 packs the performance punch although Its reduced range of only 11 miles spells trouble. It has a low recharge time of only 3.5 hrs and weighs 14.5 pounds. The dual 350 W motors provide sufficient power.</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549$</a:t>
            </a:r>
            <a:endParaRPr sz="1100">
              <a:solidFill>
                <a:srgbClr val="FFFFFF"/>
              </a:solidFill>
              <a:latin typeface="Montserrat"/>
              <a:ea typeface="Montserrat"/>
              <a:cs typeface="Montserrat"/>
              <a:sym typeface="Montserrat"/>
            </a:endParaRPr>
          </a:p>
        </p:txBody>
      </p:sp>
      <p:sp>
        <p:nvSpPr>
          <p:cNvPr id="293" name="Google Shape;293;p24"/>
          <p:cNvSpPr txBox="1"/>
          <p:nvPr/>
        </p:nvSpPr>
        <p:spPr>
          <a:xfrm>
            <a:off x="2958175" y="3418275"/>
            <a:ext cx="6053100" cy="10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 Lycaon GR</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This electric skateboard has two powerful motors of 480 Watts  which allow riders to cruise at a maximum speed of up to 26 miles per hour and a range of 15 mile. For charging 270 Wh battery the fast charger option only adds $30 to the total cost of the device, and it reduces the charging time from 5-6 hours to 3-4 hrs.</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$ 399 ,   $499(Fast charger)</a:t>
            </a:r>
            <a:endParaRPr sz="1100">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5"/>
          <p:cNvSpPr txBox="1"/>
          <p:nvPr>
            <p:ph type="title"/>
          </p:nvPr>
        </p:nvSpPr>
        <p:spPr>
          <a:xfrm>
            <a:off x="1136750" y="24387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Solution</a:t>
            </a:r>
            <a:endParaRPr/>
          </a:p>
        </p:txBody>
      </p:sp>
      <p:sp>
        <p:nvSpPr>
          <p:cNvPr id="299" name="Google Shape;299;p25"/>
          <p:cNvSpPr txBox="1"/>
          <p:nvPr>
            <p:ph idx="2" type="body"/>
          </p:nvPr>
        </p:nvSpPr>
        <p:spPr>
          <a:xfrm>
            <a:off x="1136750" y="957225"/>
            <a:ext cx="7500000" cy="23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FFFFFF"/>
                </a:solidFill>
                <a:latin typeface="Montserrat"/>
                <a:ea typeface="Montserrat"/>
                <a:cs typeface="Montserrat"/>
                <a:sym typeface="Montserrat"/>
              </a:rPr>
              <a:t>An electric skateboard with maximum speed of 20 kmph and which can be used by people of average weight</a:t>
            </a:r>
            <a:endParaRPr sz="1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1800">
                <a:solidFill>
                  <a:srgbClr val="FFFFFF"/>
                </a:solidFill>
                <a:latin typeface="Montserrat"/>
                <a:ea typeface="Montserrat"/>
                <a:cs typeface="Montserrat"/>
                <a:sym typeface="Montserrat"/>
              </a:rPr>
              <a:t>Components Required</a:t>
            </a:r>
            <a:endParaRPr sz="18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Battery</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Motor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Motor Controller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Skate Board</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Handle</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Brakes</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Throttle Controller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Miscellaneous</a:t>
            </a:r>
            <a:endParaRPr sz="1400">
              <a:solidFill>
                <a:srgbClr val="FFFFFF"/>
              </a:solidFill>
              <a:latin typeface="Montserrat"/>
              <a:ea typeface="Montserrat"/>
              <a:cs typeface="Montserrat"/>
              <a:sym typeface="Montserrat"/>
            </a:endParaRPr>
          </a:p>
          <a:p>
            <a:pPr indent="0" lvl="0" marL="457200" rtl="0" algn="l">
              <a:spcBef>
                <a:spcPts val="0"/>
              </a:spcBef>
              <a:spcAft>
                <a:spcPts val="0"/>
              </a:spcAft>
              <a:buNone/>
            </a:pPr>
            <a:r>
              <a:rPr lang="en-GB" sz="1400">
                <a:solidFill>
                  <a:srgbClr val="FFFFFF"/>
                </a:solidFill>
                <a:latin typeface="Montserrat"/>
                <a:ea typeface="Montserrat"/>
                <a:cs typeface="Montserrat"/>
                <a:sym typeface="Montserrat"/>
              </a:rPr>
              <a:t>Fixtures, wires, containers</a:t>
            </a:r>
            <a:endParaRPr sz="1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